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diagrams/colors2.xml" ContentType="application/vnd.openxmlformats-officedocument.drawingml.diagramColors+xml"/>
  <Override PartName="/ppt/theme/theme2.xml" ContentType="application/vnd.openxmlformats-officedocument.theme+xml"/>
  <Override PartName="/ppt/theme/theme1.xml" ContentType="application/vnd.openxmlformats-officedocument.theme+xml"/>
  <Override PartName="/ppt/diagrams/drawing2.xml" ContentType="application/vnd.ms-office.drawingml.diagramDrawing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5"/>
  </p:sldMasterIdLst>
  <p:notesMasterIdLst>
    <p:notesMasterId r:id="rId16"/>
  </p:notesMasterIdLst>
  <p:sldIdLst>
    <p:sldId id="257" r:id="rId6"/>
    <p:sldId id="267" r:id="rId7"/>
    <p:sldId id="268" r:id="rId8"/>
    <p:sldId id="274" r:id="rId9"/>
    <p:sldId id="284" r:id="rId10"/>
    <p:sldId id="279" r:id="rId11"/>
    <p:sldId id="258" r:id="rId12"/>
    <p:sldId id="259" r:id="rId13"/>
    <p:sldId id="280" r:id="rId14"/>
    <p:sldId id="281" r:id="rId15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C55B"/>
    <a:srgbClr val="155697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45" autoAdjust="0"/>
    <p:restoredTop sz="94746" autoAdjust="0"/>
  </p:normalViewPr>
  <p:slideViewPr>
    <p:cSldViewPr snapToGrid="0" showGuides="1">
      <p:cViewPr varScale="1">
        <p:scale>
          <a:sx n="99" d="100"/>
          <a:sy n="99" d="100"/>
        </p:scale>
        <p:origin x="306" y="84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5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29012F-8F58-4763-A855-9B2E8ECC499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1E30EBF2-BC86-43B3-AC30-EFB54DBA7B55}">
      <dgm:prSet phldrT="[Text]" custT="1"/>
      <dgm:spPr>
        <a:xfrm>
          <a:off x="1751" y="1098006"/>
          <a:ext cx="2133936" cy="853574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Finansiering år 2</a:t>
          </a:r>
        </a:p>
      </dgm:t>
    </dgm:pt>
    <dgm:pt modelId="{D04FE1E9-511E-442A-A15D-86DFA2378B36}" type="parTrans" cxnId="{32C6208A-8EDF-4EBA-82EE-51244B2FB096}">
      <dgm:prSet/>
      <dgm:spPr/>
      <dgm:t>
        <a:bodyPr/>
        <a:lstStyle/>
        <a:p>
          <a:endParaRPr lang="sv-SE"/>
        </a:p>
      </dgm:t>
    </dgm:pt>
    <dgm:pt modelId="{EE9356BD-5786-4345-9CEB-D4698B2441ED}" type="sibTrans" cxnId="{32C6208A-8EDF-4EBA-82EE-51244B2FB096}">
      <dgm:prSet/>
      <dgm:spPr/>
      <dgm:t>
        <a:bodyPr/>
        <a:lstStyle/>
        <a:p>
          <a:endParaRPr lang="sv-SE"/>
        </a:p>
      </dgm:t>
    </dgm:pt>
    <dgm:pt modelId="{634586CF-6C1D-4B1B-A531-095950EC8B72}">
      <dgm:prSet phldrT="[Text]" custT="1"/>
      <dgm:spPr>
        <a:xfrm>
          <a:off x="1922294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Utredning</a:t>
          </a:r>
          <a:r>
            <a:rPr lang="sv-SE" sz="1200" baseline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skolans behov</a:t>
          </a:r>
          <a:endParaRPr lang="sv-SE" sz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17494D75-EB29-42E1-80BA-8EE2BC52CC3D}" type="parTrans" cxnId="{698095A9-974D-44A2-B53B-96CFA1A8378B}">
      <dgm:prSet/>
      <dgm:spPr/>
      <dgm:t>
        <a:bodyPr/>
        <a:lstStyle/>
        <a:p>
          <a:endParaRPr lang="sv-SE"/>
        </a:p>
      </dgm:t>
    </dgm:pt>
    <dgm:pt modelId="{A2E682F7-57F7-4479-95FA-EEDE2F31982B}" type="sibTrans" cxnId="{698095A9-974D-44A2-B53B-96CFA1A8378B}">
      <dgm:prSet/>
      <dgm:spPr/>
      <dgm:t>
        <a:bodyPr/>
        <a:lstStyle/>
        <a:p>
          <a:endParaRPr lang="sv-SE"/>
        </a:p>
      </dgm:t>
    </dgm:pt>
    <dgm:pt modelId="{59D50BFC-F3E6-4FAC-9AEC-6DEEFF74DCA7}">
      <dgm:prSet phldrT="[Text]" custT="1"/>
      <dgm:spPr>
        <a:xfrm>
          <a:off x="3842837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Finansiering</a:t>
          </a:r>
          <a:r>
            <a:rPr lang="sv-SE" sz="1200" baseline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centrumet</a:t>
          </a:r>
          <a:endParaRPr lang="sv-SE" sz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98896683-CA8E-483F-AE0F-3790B57A3770}" type="parTrans" cxnId="{240A87AA-4D73-49D8-B1EE-E5064112F117}">
      <dgm:prSet/>
      <dgm:spPr/>
      <dgm:t>
        <a:bodyPr/>
        <a:lstStyle/>
        <a:p>
          <a:endParaRPr lang="sv-SE"/>
        </a:p>
      </dgm:t>
    </dgm:pt>
    <dgm:pt modelId="{26800328-6477-4897-844D-E1C4656D7734}" type="sibTrans" cxnId="{240A87AA-4D73-49D8-B1EE-E5064112F117}">
      <dgm:prSet/>
      <dgm:spPr/>
      <dgm:t>
        <a:bodyPr/>
        <a:lstStyle/>
        <a:p>
          <a:endParaRPr lang="sv-SE"/>
        </a:p>
      </dgm:t>
    </dgm:pt>
    <dgm:pt modelId="{489EE7F3-C796-4149-94CB-229B9AB1C605}" type="pres">
      <dgm:prSet presAssocID="{EB29012F-8F58-4763-A855-9B2E8ECC49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DC3E92DD-0A5A-424D-B8A5-6C60444738B6}" type="pres">
      <dgm:prSet presAssocID="{1E30EBF2-BC86-43B3-AC30-EFB54DBA7B5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E13065D-DD59-409B-8CF8-4A5D0CED912E}" type="pres">
      <dgm:prSet presAssocID="{EE9356BD-5786-4345-9CEB-D4698B2441ED}" presName="parTxOnlySpace" presStyleCnt="0"/>
      <dgm:spPr/>
    </dgm:pt>
    <dgm:pt modelId="{6412BE28-577A-4497-AAE1-0DC183AA3310}" type="pres">
      <dgm:prSet presAssocID="{634586CF-6C1D-4B1B-A531-095950EC8B7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334364F-9228-4AFB-A68B-AFD8117F6858}" type="pres">
      <dgm:prSet presAssocID="{A2E682F7-57F7-4479-95FA-EEDE2F31982B}" presName="parTxOnlySpace" presStyleCnt="0"/>
      <dgm:spPr/>
    </dgm:pt>
    <dgm:pt modelId="{499A13FA-D35E-48E5-9673-69B4448750BB}" type="pres">
      <dgm:prSet presAssocID="{59D50BFC-F3E6-4FAC-9AEC-6DEEFF74DCA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6A72D54B-21C0-4F81-A9A9-C2BB3491839D}" type="presOf" srcId="{59D50BFC-F3E6-4FAC-9AEC-6DEEFF74DCA7}" destId="{499A13FA-D35E-48E5-9673-69B4448750BB}" srcOrd="0" destOrd="0" presId="urn:microsoft.com/office/officeart/2005/8/layout/chevron1"/>
    <dgm:cxn modelId="{77756881-E7BE-47D9-B91B-BC316FAAB329}" type="presOf" srcId="{EB29012F-8F58-4763-A855-9B2E8ECC4992}" destId="{489EE7F3-C796-4149-94CB-229B9AB1C605}" srcOrd="0" destOrd="0" presId="urn:microsoft.com/office/officeart/2005/8/layout/chevron1"/>
    <dgm:cxn modelId="{240A87AA-4D73-49D8-B1EE-E5064112F117}" srcId="{EB29012F-8F58-4763-A855-9B2E8ECC4992}" destId="{59D50BFC-F3E6-4FAC-9AEC-6DEEFF74DCA7}" srcOrd="2" destOrd="0" parTransId="{98896683-CA8E-483F-AE0F-3790B57A3770}" sibTransId="{26800328-6477-4897-844D-E1C4656D7734}"/>
    <dgm:cxn modelId="{B6013E3E-012F-4E6A-BAAC-73DCB29021C1}" type="presOf" srcId="{634586CF-6C1D-4B1B-A531-095950EC8B72}" destId="{6412BE28-577A-4497-AAE1-0DC183AA3310}" srcOrd="0" destOrd="0" presId="urn:microsoft.com/office/officeart/2005/8/layout/chevron1"/>
    <dgm:cxn modelId="{32C6208A-8EDF-4EBA-82EE-51244B2FB096}" srcId="{EB29012F-8F58-4763-A855-9B2E8ECC4992}" destId="{1E30EBF2-BC86-43B3-AC30-EFB54DBA7B55}" srcOrd="0" destOrd="0" parTransId="{D04FE1E9-511E-442A-A15D-86DFA2378B36}" sibTransId="{EE9356BD-5786-4345-9CEB-D4698B2441ED}"/>
    <dgm:cxn modelId="{698095A9-974D-44A2-B53B-96CFA1A8378B}" srcId="{EB29012F-8F58-4763-A855-9B2E8ECC4992}" destId="{634586CF-6C1D-4B1B-A531-095950EC8B72}" srcOrd="1" destOrd="0" parTransId="{17494D75-EB29-42E1-80BA-8EE2BC52CC3D}" sibTransId="{A2E682F7-57F7-4479-95FA-EEDE2F31982B}"/>
    <dgm:cxn modelId="{FE67A132-93F9-459C-973E-268C8AF896A3}" type="presOf" srcId="{1E30EBF2-BC86-43B3-AC30-EFB54DBA7B55}" destId="{DC3E92DD-0A5A-424D-B8A5-6C60444738B6}" srcOrd="0" destOrd="0" presId="urn:microsoft.com/office/officeart/2005/8/layout/chevron1"/>
    <dgm:cxn modelId="{8F49A6B7-669F-4CD5-8193-7CB25D375596}" type="presParOf" srcId="{489EE7F3-C796-4149-94CB-229B9AB1C605}" destId="{DC3E92DD-0A5A-424D-B8A5-6C60444738B6}" srcOrd="0" destOrd="0" presId="urn:microsoft.com/office/officeart/2005/8/layout/chevron1"/>
    <dgm:cxn modelId="{40C864EF-3105-4993-B3AA-463DBE630E43}" type="presParOf" srcId="{489EE7F3-C796-4149-94CB-229B9AB1C605}" destId="{5E13065D-DD59-409B-8CF8-4A5D0CED912E}" srcOrd="1" destOrd="0" presId="urn:microsoft.com/office/officeart/2005/8/layout/chevron1"/>
    <dgm:cxn modelId="{C61EB7AC-76F2-4B41-9C2B-51380D8B7DFD}" type="presParOf" srcId="{489EE7F3-C796-4149-94CB-229B9AB1C605}" destId="{6412BE28-577A-4497-AAE1-0DC183AA3310}" srcOrd="2" destOrd="0" presId="urn:microsoft.com/office/officeart/2005/8/layout/chevron1"/>
    <dgm:cxn modelId="{0DD0261B-D5C5-48AE-A7C7-AC442D65411A}" type="presParOf" srcId="{489EE7F3-C796-4149-94CB-229B9AB1C605}" destId="{0334364F-9228-4AFB-A68B-AFD8117F6858}" srcOrd="3" destOrd="0" presId="urn:microsoft.com/office/officeart/2005/8/layout/chevron1"/>
    <dgm:cxn modelId="{8F9F003F-FD17-4649-B12A-0FF4CB35A6E3}" type="presParOf" srcId="{489EE7F3-C796-4149-94CB-229B9AB1C605}" destId="{499A13FA-D35E-48E5-9673-69B4448750BB}" srcOrd="4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29012F-8F58-4763-A855-9B2E8ECC499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E30EBF2-BC86-43B3-AC30-EFB54DBA7B55}">
      <dgm:prSet phldrT="[Text]" custT="1"/>
      <dgm:spPr>
        <a:xfrm>
          <a:off x="1751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600" b="0" dirty="0">
              <a:solidFill>
                <a:schemeClr val="tx1"/>
              </a:solidFill>
              <a:latin typeface="Calibri"/>
              <a:ea typeface="+mn-ea"/>
              <a:cs typeface="+mn-cs"/>
            </a:rPr>
            <a:t>Extern </a:t>
          </a:r>
          <a:r>
            <a:rPr lang="sv-SE" sz="1600" b="0" dirty="0" err="1">
              <a:solidFill>
                <a:schemeClr val="tx1"/>
              </a:solidFill>
              <a:latin typeface="Calibri"/>
              <a:ea typeface="+mn-ea"/>
              <a:cs typeface="+mn-cs"/>
            </a:rPr>
            <a:t>kommunikat</a:t>
          </a:r>
          <a:r>
            <a:rPr lang="sv-SE" sz="1600" b="0" dirty="0">
              <a:solidFill>
                <a:schemeClr val="tx1"/>
              </a:solidFill>
              <a:latin typeface="Calibri"/>
              <a:ea typeface="+mn-ea"/>
              <a:cs typeface="+mn-cs"/>
            </a:rPr>
            <a:t>. webbplatsen</a:t>
          </a:r>
        </a:p>
      </dgm:t>
    </dgm:pt>
    <dgm:pt modelId="{D04FE1E9-511E-442A-A15D-86DFA2378B36}" type="parTrans" cxnId="{32C6208A-8EDF-4EBA-82EE-51244B2FB096}">
      <dgm:prSet/>
      <dgm:spPr/>
      <dgm:t>
        <a:bodyPr/>
        <a:lstStyle/>
        <a:p>
          <a:endParaRPr lang="sv-SE"/>
        </a:p>
      </dgm:t>
    </dgm:pt>
    <dgm:pt modelId="{EE9356BD-5786-4345-9CEB-D4698B2441ED}" type="sibTrans" cxnId="{32C6208A-8EDF-4EBA-82EE-51244B2FB096}">
      <dgm:prSet/>
      <dgm:spPr/>
      <dgm:t>
        <a:bodyPr/>
        <a:lstStyle/>
        <a:p>
          <a:endParaRPr lang="sv-SE"/>
        </a:p>
      </dgm:t>
    </dgm:pt>
    <dgm:pt modelId="{634586CF-6C1D-4B1B-A531-095950EC8B72}">
      <dgm:prSet phldrT="[Text]" custT="1"/>
      <dgm:spPr>
        <a:xfrm>
          <a:off x="1922294" y="1098006"/>
          <a:ext cx="2133936" cy="853574"/>
        </a:xfrm>
        <a:prstGeom prst="chevron">
          <a:avLst/>
        </a:prstGeom>
        <a:solidFill>
          <a:srgbClr val="83C55B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200">
              <a:solidFill>
                <a:schemeClr val="tx1"/>
              </a:solidFill>
              <a:latin typeface="Calibri"/>
              <a:ea typeface="+mn-ea"/>
              <a:cs typeface="+mn-cs"/>
            </a:rPr>
            <a:t>Release webbplatsen svenska</a:t>
          </a:r>
        </a:p>
      </dgm:t>
    </dgm:pt>
    <dgm:pt modelId="{A2E682F7-57F7-4479-95FA-EEDE2F31982B}" type="sibTrans" cxnId="{698095A9-974D-44A2-B53B-96CFA1A8378B}">
      <dgm:prSet/>
      <dgm:spPr/>
      <dgm:t>
        <a:bodyPr/>
        <a:lstStyle/>
        <a:p>
          <a:endParaRPr lang="sv-SE"/>
        </a:p>
      </dgm:t>
    </dgm:pt>
    <dgm:pt modelId="{17494D75-EB29-42E1-80BA-8EE2BC52CC3D}" type="parTrans" cxnId="{698095A9-974D-44A2-B53B-96CFA1A8378B}">
      <dgm:prSet/>
      <dgm:spPr/>
      <dgm:t>
        <a:bodyPr/>
        <a:lstStyle/>
        <a:p>
          <a:endParaRPr lang="sv-SE"/>
        </a:p>
      </dgm:t>
    </dgm:pt>
    <dgm:pt modelId="{D0CDB2C5-7AB4-4744-8902-8D229D626514}">
      <dgm:prSet custT="1"/>
      <dgm:spPr>
        <a:xfrm>
          <a:off x="3842837" y="1098006"/>
          <a:ext cx="2133936" cy="853574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Överlämning förslag på organisation</a:t>
          </a:r>
        </a:p>
      </dgm:t>
    </dgm:pt>
    <dgm:pt modelId="{C622A749-9E6B-4590-805F-A91860F40020}" type="parTrans" cxnId="{4D4A4199-8335-4FE3-9AEE-4C1ECFBFEDD6}">
      <dgm:prSet/>
      <dgm:spPr/>
      <dgm:t>
        <a:bodyPr/>
        <a:lstStyle/>
        <a:p>
          <a:endParaRPr lang="sv-SE"/>
        </a:p>
      </dgm:t>
    </dgm:pt>
    <dgm:pt modelId="{4AFD0823-0C66-4885-853E-CCED834AAA3D}" type="sibTrans" cxnId="{4D4A4199-8335-4FE3-9AEE-4C1ECFBFEDD6}">
      <dgm:prSet/>
      <dgm:spPr/>
      <dgm:t>
        <a:bodyPr/>
        <a:lstStyle/>
        <a:p>
          <a:endParaRPr lang="sv-SE"/>
        </a:p>
      </dgm:t>
    </dgm:pt>
    <dgm:pt modelId="{489EE7F3-C796-4149-94CB-229B9AB1C605}" type="pres">
      <dgm:prSet presAssocID="{EB29012F-8F58-4763-A855-9B2E8ECC4992}" presName="Name0" presStyleCnt="0">
        <dgm:presLayoutVars>
          <dgm:dir/>
          <dgm:animLvl val="lvl"/>
          <dgm:resizeHandles val="exact"/>
        </dgm:presLayoutVars>
      </dgm:prSet>
      <dgm:spPr/>
    </dgm:pt>
    <dgm:pt modelId="{DC3E92DD-0A5A-424D-B8A5-6C60444738B6}" type="pres">
      <dgm:prSet presAssocID="{1E30EBF2-BC86-43B3-AC30-EFB54DBA7B5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E13065D-DD59-409B-8CF8-4A5D0CED912E}" type="pres">
      <dgm:prSet presAssocID="{EE9356BD-5786-4345-9CEB-D4698B2441ED}" presName="parTxOnlySpace" presStyleCnt="0"/>
      <dgm:spPr/>
    </dgm:pt>
    <dgm:pt modelId="{6412BE28-577A-4497-AAE1-0DC183AA3310}" type="pres">
      <dgm:prSet presAssocID="{634586CF-6C1D-4B1B-A531-095950EC8B7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334364F-9228-4AFB-A68B-AFD8117F6858}" type="pres">
      <dgm:prSet presAssocID="{A2E682F7-57F7-4479-95FA-EEDE2F31982B}" presName="parTxOnlySpace" presStyleCnt="0"/>
      <dgm:spPr/>
    </dgm:pt>
    <dgm:pt modelId="{26AE3791-EA0E-4499-9EC8-6A1BBF81117C}" type="pres">
      <dgm:prSet presAssocID="{D0CDB2C5-7AB4-4744-8902-8D229D62651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D1E4A77D-2E03-4FA4-939B-A2E5C1307FDA}" type="presOf" srcId="{D0CDB2C5-7AB4-4744-8902-8D229D626514}" destId="{26AE3791-EA0E-4499-9EC8-6A1BBF81117C}" srcOrd="0" destOrd="0" presId="urn:microsoft.com/office/officeart/2005/8/layout/chevron1"/>
    <dgm:cxn modelId="{32C6208A-8EDF-4EBA-82EE-51244B2FB096}" srcId="{EB29012F-8F58-4763-A855-9B2E8ECC4992}" destId="{1E30EBF2-BC86-43B3-AC30-EFB54DBA7B55}" srcOrd="0" destOrd="0" parTransId="{D04FE1E9-511E-442A-A15D-86DFA2378B36}" sibTransId="{EE9356BD-5786-4345-9CEB-D4698B2441ED}"/>
    <dgm:cxn modelId="{AB8C99D8-1437-4C75-BE5A-6808DE53A36B}" type="presOf" srcId="{1E30EBF2-BC86-43B3-AC30-EFB54DBA7B55}" destId="{DC3E92DD-0A5A-424D-B8A5-6C60444738B6}" srcOrd="0" destOrd="0" presId="urn:microsoft.com/office/officeart/2005/8/layout/chevron1"/>
    <dgm:cxn modelId="{32C5DF8D-7834-412B-B44A-55E68E61E1A1}" type="presOf" srcId="{634586CF-6C1D-4B1B-A531-095950EC8B72}" destId="{6412BE28-577A-4497-AAE1-0DC183AA3310}" srcOrd="0" destOrd="0" presId="urn:microsoft.com/office/officeart/2005/8/layout/chevron1"/>
    <dgm:cxn modelId="{0E2058FE-4AB2-4336-A828-2F4777689D88}" type="presOf" srcId="{EB29012F-8F58-4763-A855-9B2E8ECC4992}" destId="{489EE7F3-C796-4149-94CB-229B9AB1C605}" srcOrd="0" destOrd="0" presId="urn:microsoft.com/office/officeart/2005/8/layout/chevron1"/>
    <dgm:cxn modelId="{698095A9-974D-44A2-B53B-96CFA1A8378B}" srcId="{EB29012F-8F58-4763-A855-9B2E8ECC4992}" destId="{634586CF-6C1D-4B1B-A531-095950EC8B72}" srcOrd="1" destOrd="0" parTransId="{17494D75-EB29-42E1-80BA-8EE2BC52CC3D}" sibTransId="{A2E682F7-57F7-4479-95FA-EEDE2F31982B}"/>
    <dgm:cxn modelId="{4D4A4199-8335-4FE3-9AEE-4C1ECFBFEDD6}" srcId="{EB29012F-8F58-4763-A855-9B2E8ECC4992}" destId="{D0CDB2C5-7AB4-4744-8902-8D229D626514}" srcOrd="2" destOrd="0" parTransId="{C622A749-9E6B-4590-805F-A91860F40020}" sibTransId="{4AFD0823-0C66-4885-853E-CCED834AAA3D}"/>
    <dgm:cxn modelId="{72B0871B-227B-4AB4-96EA-139BE5EE1B04}" type="presParOf" srcId="{489EE7F3-C796-4149-94CB-229B9AB1C605}" destId="{DC3E92DD-0A5A-424D-B8A5-6C60444738B6}" srcOrd="0" destOrd="0" presId="urn:microsoft.com/office/officeart/2005/8/layout/chevron1"/>
    <dgm:cxn modelId="{4874D16A-7C26-4478-9117-9A8CCC69F11A}" type="presParOf" srcId="{489EE7F3-C796-4149-94CB-229B9AB1C605}" destId="{5E13065D-DD59-409B-8CF8-4A5D0CED912E}" srcOrd="1" destOrd="0" presId="urn:microsoft.com/office/officeart/2005/8/layout/chevron1"/>
    <dgm:cxn modelId="{BB5C4F4D-2A8E-4828-B9F2-4E69E40DB83E}" type="presParOf" srcId="{489EE7F3-C796-4149-94CB-229B9AB1C605}" destId="{6412BE28-577A-4497-AAE1-0DC183AA3310}" srcOrd="2" destOrd="0" presId="urn:microsoft.com/office/officeart/2005/8/layout/chevron1"/>
    <dgm:cxn modelId="{5BF1B494-70CC-4F38-A36C-AE4516540CD4}" type="presParOf" srcId="{489EE7F3-C796-4149-94CB-229B9AB1C605}" destId="{0334364F-9228-4AFB-A68B-AFD8117F6858}" srcOrd="3" destOrd="0" presId="urn:microsoft.com/office/officeart/2005/8/layout/chevron1"/>
    <dgm:cxn modelId="{76DA707D-BC50-4075-A1CF-C93B200A5550}" type="presParOf" srcId="{489EE7F3-C796-4149-94CB-229B9AB1C605}" destId="{26AE3791-EA0E-4499-9EC8-6A1BBF81117C}" srcOrd="4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3E92DD-0A5A-424D-B8A5-6C60444738B6}">
      <dsp:nvSpPr>
        <dsp:cNvPr id="0" name=""/>
        <dsp:cNvSpPr/>
      </dsp:nvSpPr>
      <dsp:spPr>
        <a:xfrm>
          <a:off x="1751" y="1098006"/>
          <a:ext cx="2133936" cy="853574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Finansiering år 2</a:t>
          </a:r>
        </a:p>
      </dsp:txBody>
      <dsp:txXfrm>
        <a:off x="428538" y="1098006"/>
        <a:ext cx="1280362" cy="853574"/>
      </dsp:txXfrm>
    </dsp:sp>
    <dsp:sp modelId="{6412BE28-577A-4497-AAE1-0DC183AA3310}">
      <dsp:nvSpPr>
        <dsp:cNvPr id="0" name=""/>
        <dsp:cNvSpPr/>
      </dsp:nvSpPr>
      <dsp:spPr>
        <a:xfrm>
          <a:off x="1922294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Utredning</a:t>
          </a:r>
          <a:r>
            <a:rPr lang="sv-SE" sz="1200" kern="1200" baseline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skolans behov</a:t>
          </a:r>
          <a:endParaRPr lang="sv-SE" sz="12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349081" y="1098006"/>
        <a:ext cx="1280362" cy="853574"/>
      </dsp:txXfrm>
    </dsp:sp>
    <dsp:sp modelId="{499A13FA-D35E-48E5-9673-69B4448750BB}">
      <dsp:nvSpPr>
        <dsp:cNvPr id="0" name=""/>
        <dsp:cNvSpPr/>
      </dsp:nvSpPr>
      <dsp:spPr>
        <a:xfrm>
          <a:off x="3842837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Finansiering</a:t>
          </a:r>
          <a:r>
            <a:rPr lang="sv-SE" sz="1200" kern="1200" baseline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centrumet</a:t>
          </a:r>
          <a:endParaRPr lang="sv-SE" sz="12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269624" y="1098006"/>
        <a:ext cx="1280362" cy="8535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3E92DD-0A5A-424D-B8A5-6C60444738B6}">
      <dsp:nvSpPr>
        <dsp:cNvPr id="0" name=""/>
        <dsp:cNvSpPr/>
      </dsp:nvSpPr>
      <dsp:spPr>
        <a:xfrm>
          <a:off x="1751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b="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Extern </a:t>
          </a:r>
          <a:r>
            <a:rPr lang="sv-SE" sz="1600" b="0" kern="1200" dirty="0" err="1">
              <a:solidFill>
                <a:schemeClr val="tx1"/>
              </a:solidFill>
              <a:latin typeface="Calibri"/>
              <a:ea typeface="+mn-ea"/>
              <a:cs typeface="+mn-cs"/>
            </a:rPr>
            <a:t>kommunikat</a:t>
          </a:r>
          <a:r>
            <a:rPr lang="sv-SE" sz="1600" b="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. webbplatsen</a:t>
          </a:r>
        </a:p>
      </dsp:txBody>
      <dsp:txXfrm>
        <a:off x="428538" y="1098006"/>
        <a:ext cx="1280362" cy="853574"/>
      </dsp:txXfrm>
    </dsp:sp>
    <dsp:sp modelId="{6412BE28-577A-4497-AAE1-0DC183AA3310}">
      <dsp:nvSpPr>
        <dsp:cNvPr id="0" name=""/>
        <dsp:cNvSpPr/>
      </dsp:nvSpPr>
      <dsp:spPr>
        <a:xfrm>
          <a:off x="1922294" y="1098006"/>
          <a:ext cx="2133936" cy="853574"/>
        </a:xfrm>
        <a:prstGeom prst="chevron">
          <a:avLst/>
        </a:prstGeom>
        <a:solidFill>
          <a:srgbClr val="83C55B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>
              <a:solidFill>
                <a:schemeClr val="tx1"/>
              </a:solidFill>
              <a:latin typeface="Calibri"/>
              <a:ea typeface="+mn-ea"/>
              <a:cs typeface="+mn-cs"/>
            </a:rPr>
            <a:t>Release webbplatsen svenska</a:t>
          </a:r>
        </a:p>
      </dsp:txBody>
      <dsp:txXfrm>
        <a:off x="2349081" y="1098006"/>
        <a:ext cx="1280362" cy="853574"/>
      </dsp:txXfrm>
    </dsp:sp>
    <dsp:sp modelId="{26AE3791-EA0E-4499-9EC8-6A1BBF81117C}">
      <dsp:nvSpPr>
        <dsp:cNvPr id="0" name=""/>
        <dsp:cNvSpPr/>
      </dsp:nvSpPr>
      <dsp:spPr>
        <a:xfrm>
          <a:off x="3842837" y="1098006"/>
          <a:ext cx="2133936" cy="853574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Överlämning förslag på organisation</a:t>
          </a:r>
        </a:p>
      </dsp:txBody>
      <dsp:txXfrm>
        <a:off x="4269624" y="1098006"/>
        <a:ext cx="1280362" cy="853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2020-11-04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Aktuell</a:t>
            </a:r>
            <a:r>
              <a:rPr lang="sv-SE" baseline="0" dirty="0" smtClean="0"/>
              <a:t> förstasida på Polarbibblo.se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52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Ny aktiviteter jämfört med</a:t>
            </a:r>
            <a:r>
              <a:rPr lang="sv-SE" baseline="0" dirty="0" smtClean="0"/>
              <a:t> år 1. Notera att finansiering år 3 pågår i projektet.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6167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Se mer</a:t>
            </a:r>
            <a:r>
              <a:rPr lang="sv-SE" baseline="0" dirty="0" smtClean="0"/>
              <a:t> detaljer i projektplanen sidan 19-20. Arbetet med förslag till organisation kommer troligen att bli fördröjt ytterligare </a:t>
            </a:r>
            <a:r>
              <a:rPr lang="sv-SE" baseline="0" dirty="0" err="1" smtClean="0"/>
              <a:t>pga</a:t>
            </a:r>
            <a:r>
              <a:rPr lang="sv-SE" baseline="0" dirty="0" smtClean="0"/>
              <a:t> Omställningen i Region Norrbotten</a:t>
            </a:r>
            <a:r>
              <a:rPr lang="sv-SE" baseline="0" dirty="0" smtClean="0"/>
              <a:t>. Grön pil för release av webbplatsen 1 oktober 2020.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0254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0043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Protopersonas</a:t>
            </a:r>
            <a:r>
              <a:rPr lang="sv-SE" dirty="0" smtClean="0"/>
              <a:t>:</a:t>
            </a:r>
            <a:r>
              <a:rPr lang="sv-SE" baseline="0" dirty="0" smtClean="0"/>
              <a:t> </a:t>
            </a:r>
            <a:r>
              <a:rPr lang="sv-SE" baseline="0" dirty="0" smtClean="0"/>
              <a:t>Bygger på erfarenhet av våra användare, </a:t>
            </a:r>
            <a:r>
              <a:rPr lang="sv-SE" baseline="0" dirty="0" smtClean="0"/>
              <a:t>användardata och </a:t>
            </a:r>
            <a:r>
              <a:rPr lang="sv-SE" baseline="0" dirty="0" smtClean="0"/>
              <a:t>Workshoppar. Arbetsnamn: </a:t>
            </a:r>
            <a:r>
              <a:rPr lang="sv-SE" dirty="0" smtClean="0"/>
              <a:t>Emma</a:t>
            </a:r>
            <a:r>
              <a:rPr lang="sv-SE" dirty="0" smtClean="0"/>
              <a:t>,</a:t>
            </a:r>
            <a:r>
              <a:rPr lang="sv-SE" baseline="0" dirty="0" smtClean="0"/>
              <a:t> Olivia, Kim, Hugo, Samir och Marja.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0900E-8293-E547-8535-35C55CCB8D5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4330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Utveckling under drift: fixa det vi inte hann med och laga sådant</a:t>
            </a:r>
            <a:r>
              <a:rPr lang="sv-SE" baseline="0" dirty="0" smtClean="0"/>
              <a:t> som är trasigt, releaser av </a:t>
            </a:r>
            <a:r>
              <a:rPr lang="sv-SE" baseline="0" dirty="0" err="1" smtClean="0"/>
              <a:t>quiz</a:t>
            </a:r>
            <a:r>
              <a:rPr lang="sv-SE" baseline="0" dirty="0" smtClean="0"/>
              <a:t>, </a:t>
            </a:r>
            <a:r>
              <a:rPr lang="sv-SE" baseline="0" dirty="0" smtClean="0"/>
              <a:t>bildberättelser </a:t>
            </a:r>
            <a:r>
              <a:rPr lang="sv-SE" baseline="0" dirty="0" smtClean="0"/>
              <a:t>och omröstning.</a:t>
            </a:r>
            <a:endParaRPr lang="sv-S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Exempel på Grovplan: Var är Noras pulka? tas fram för </a:t>
            </a:r>
            <a:r>
              <a:rPr lang="sv-SE" dirty="0" err="1" smtClean="0"/>
              <a:t>lulesamiska</a:t>
            </a:r>
            <a:r>
              <a:rPr lang="sv-SE" dirty="0" smtClean="0"/>
              <a:t> och sydsamiska, Ordmaskin, skrivövningar och att kunna ta emot rörlig bild.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7207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Konsulter från Sogeti: Simon </a:t>
            </a:r>
            <a:r>
              <a:rPr lang="sv-SE" dirty="0" err="1" smtClean="0"/>
              <a:t>Ulmbrandt</a:t>
            </a:r>
            <a:r>
              <a:rPr lang="sv-SE" baseline="0" dirty="0" smtClean="0"/>
              <a:t> och Louise </a:t>
            </a:r>
            <a:r>
              <a:rPr lang="sv-SE" baseline="0" dirty="0" err="1" smtClean="0"/>
              <a:t>Roseen</a:t>
            </a:r>
            <a:r>
              <a:rPr lang="sv-SE" baseline="0" dirty="0" smtClean="0"/>
              <a:t>. </a:t>
            </a:r>
            <a:r>
              <a:rPr lang="sv-SE" baseline="0" dirty="0" smtClean="0"/>
              <a:t>Båda med rötter i Norrbotten.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3952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2822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Inflyttningskalaset 12-23 oktober. </a:t>
            </a:r>
            <a:r>
              <a:rPr lang="sv-SE" dirty="0" err="1" smtClean="0"/>
              <a:t>Kalaskit</a:t>
            </a:r>
            <a:r>
              <a:rPr lang="sv-SE" dirty="0" smtClean="0"/>
              <a:t>. 40 paket från</a:t>
            </a:r>
            <a:r>
              <a:rPr lang="sv-SE" baseline="0" dirty="0" smtClean="0"/>
              <a:t> Kiruna, över Jämtland till Växjö. Rapporter på Facebook. Fått ett 50-tal användare. Kommit in nya bidrag.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9493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9F44AA7-38A3-0C4E-BB34-BA0F1FCEE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172" y="1076545"/>
            <a:ext cx="7912178" cy="564136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6DDEFCB1-B006-7A47-B5C8-045B933C4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173" y="1833892"/>
            <a:ext cx="6461394" cy="23808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670ED043-4957-AF4C-9F9A-4C71411F7F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068D838-9C72-C048-8695-D176C56A8AB5}" type="datetimeFigureOut">
              <a:rPr lang="sv-SE" smtClean="0"/>
              <a:t>2020-11-04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467967A3-E88E-3141-B631-6235B5618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8846C612-0289-8A43-842F-9CCE25AB5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E8AB7A1A-2A75-1945-A65F-71541A8DFD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447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  <p:sldLayoutId id="2147483681" r:id="rId1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Statusrapport 23 oktober 2020</a:t>
            </a:r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836" y="1314450"/>
            <a:ext cx="5945378" cy="3049588"/>
          </a:xfrm>
        </p:spPr>
      </p:pic>
    </p:spTree>
    <p:extLst>
      <p:ext uri="{BB962C8B-B14F-4D97-AF65-F5344CB8AC3E}">
        <p14:creationId xmlns:p14="http://schemas.microsoft.com/office/powerpoint/2010/main" val="365304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Release Polarbibblo.se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sv-SE" dirty="0" smtClean="0"/>
              <a:t>Glada tillrop, synpunkter och frågor</a:t>
            </a:r>
          </a:p>
          <a:p>
            <a:pPr lvl="0"/>
            <a:r>
              <a:rPr lang="sv-SE" dirty="0" smtClean="0"/>
              <a:t>Inflyttningskalas </a:t>
            </a:r>
            <a:r>
              <a:rPr lang="sv-SE" dirty="0"/>
              <a:t>digitalt och/eller på </a:t>
            </a:r>
            <a:r>
              <a:rPr lang="sv-SE" dirty="0" smtClean="0"/>
              <a:t>folkbiblioteken </a:t>
            </a:r>
            <a:endParaRPr lang="sv-SE" dirty="0"/>
          </a:p>
          <a:p>
            <a:pPr lvl="0"/>
            <a:r>
              <a:rPr lang="sv-SE" dirty="0"/>
              <a:t>Avtal – </a:t>
            </a:r>
            <a:r>
              <a:rPr lang="sv-SE" dirty="0" err="1"/>
              <a:t>Hosting</a:t>
            </a:r>
            <a:r>
              <a:rPr lang="sv-SE" dirty="0"/>
              <a:t> </a:t>
            </a:r>
            <a:r>
              <a:rPr lang="sv-SE" dirty="0" err="1" smtClean="0"/>
              <a:t>Brightnest</a:t>
            </a:r>
            <a:r>
              <a:rPr lang="sv-SE" dirty="0"/>
              <a:t> </a:t>
            </a:r>
            <a:r>
              <a:rPr lang="sv-SE" dirty="0" smtClean="0"/>
              <a:t>på </a:t>
            </a:r>
            <a:r>
              <a:rPr lang="sv-SE" dirty="0"/>
              <a:t>svenskt </a:t>
            </a:r>
            <a:r>
              <a:rPr lang="sv-SE" dirty="0" smtClean="0"/>
              <a:t>webbhotell, </a:t>
            </a:r>
            <a:r>
              <a:rPr lang="sv-SE" dirty="0" err="1" smtClean="0"/>
              <a:t>Fortlax</a:t>
            </a:r>
            <a:r>
              <a:rPr lang="sv-SE" dirty="0" smtClean="0"/>
              <a:t> </a:t>
            </a:r>
            <a:r>
              <a:rPr lang="sv-SE" dirty="0" smtClean="0"/>
              <a:t>Avtalet gäller tom 31 mars </a:t>
            </a:r>
            <a:r>
              <a:rPr lang="sv-SE" dirty="0" smtClean="0"/>
              <a:t>2022</a:t>
            </a:r>
            <a:endParaRPr lang="sv-SE" dirty="0" smtClean="0"/>
          </a:p>
          <a:p>
            <a:pPr lvl="0"/>
            <a:r>
              <a:rPr lang="sv-SE" dirty="0" smtClean="0"/>
              <a:t>Gamla sajten sparas. Just nu hos </a:t>
            </a:r>
            <a:r>
              <a:rPr lang="sv-SE" dirty="0" err="1" smtClean="0"/>
              <a:t>Mirror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30991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Tidplan år 2, aktiviteter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91552786"/>
              </p:ext>
            </p:extLst>
          </p:nvPr>
        </p:nvGraphicFramePr>
        <p:xfrm>
          <a:off x="1592263" y="1314450"/>
          <a:ext cx="5978525" cy="304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887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Tidplan år 2, aktiviteter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09831986"/>
              </p:ext>
            </p:extLst>
          </p:nvPr>
        </p:nvGraphicFramePr>
        <p:xfrm>
          <a:off x="1592263" y="1314450"/>
          <a:ext cx="5978525" cy="304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9371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Projektet som helhet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Kommunikation: Intervju i Minoritet.se, Sveriges Radio Finska, Förmiddag i P4 Norrbotten, Region Norrbottens samråd och nätverket för digitala </a:t>
            </a:r>
            <a:r>
              <a:rPr lang="sv-SE" dirty="0" smtClean="0"/>
              <a:t>bibliotekstjänster</a:t>
            </a:r>
            <a:endParaRPr lang="sv-SE" dirty="0" smtClean="0"/>
          </a:p>
          <a:p>
            <a:r>
              <a:rPr lang="sv-SE" dirty="0" smtClean="0"/>
              <a:t>Kortfattad version av projektet nu på meänkieli och nordsamiska för Regionbibliotek Norrbottens </a:t>
            </a:r>
            <a:r>
              <a:rPr lang="sv-SE" dirty="0" smtClean="0"/>
              <a:t>webbplats</a:t>
            </a:r>
            <a:endParaRPr lang="sv-SE" dirty="0" smtClean="0"/>
          </a:p>
          <a:p>
            <a:r>
              <a:rPr lang="sv-SE" dirty="0" smtClean="0"/>
              <a:t>Arbetet med finansiering för centrumet pågår. </a:t>
            </a:r>
            <a:r>
              <a:rPr lang="sv-SE" dirty="0" err="1" smtClean="0"/>
              <a:t>Prio</a:t>
            </a:r>
            <a:r>
              <a:rPr lang="sv-SE" dirty="0" smtClean="0"/>
              <a:t> 1 just nu är fortsättningsvis utökad </a:t>
            </a:r>
            <a:r>
              <a:rPr lang="sv-SE" dirty="0" smtClean="0"/>
              <a:t>ram</a:t>
            </a:r>
            <a:endParaRPr lang="sv-SE" dirty="0" smtClean="0"/>
          </a:p>
          <a:p>
            <a:r>
              <a:rPr lang="sv-SE" dirty="0" smtClean="0"/>
              <a:t>Arbetet med vidare finansiering av projektets år 3 hoppas jag kan komma igång med mer kraft </a:t>
            </a:r>
            <a:r>
              <a:rPr lang="sv-SE" dirty="0" smtClean="0"/>
              <a:t>snarast </a:t>
            </a: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37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603172" y="247717"/>
            <a:ext cx="7912178" cy="665016"/>
          </a:xfrm>
        </p:spPr>
        <p:txBody>
          <a:bodyPr/>
          <a:lstStyle/>
          <a:p>
            <a:r>
              <a:rPr lang="sv-SE" dirty="0" err="1" smtClean="0"/>
              <a:t>Protopersonas</a:t>
            </a:r>
            <a:endParaRPr lang="sv-SE" dirty="0"/>
          </a:p>
        </p:txBody>
      </p:sp>
      <p:pic>
        <p:nvPicPr>
          <p:cNvPr id="9" name="Platshållare för innehåll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54" y="688380"/>
            <a:ext cx="2204283" cy="2336656"/>
          </a:xfr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91" y="2574099"/>
            <a:ext cx="1810333" cy="2431018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094" y="332484"/>
            <a:ext cx="2115681" cy="224161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060" y="2574099"/>
            <a:ext cx="2125403" cy="2229363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273" y="297532"/>
            <a:ext cx="2437163" cy="2510096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979" y="2336273"/>
            <a:ext cx="2778766" cy="256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12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Delprojekt Innehåll</a:t>
            </a:r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81701" cy="4945246"/>
          </a:xfrm>
          <a:prstGeom prst="rect">
            <a:avLst/>
          </a:prstGeom>
        </p:spPr>
      </p:pic>
      <p:sp>
        <p:nvSpPr>
          <p:cNvPr id="17" name="Platshållare för bild 1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781701" cy="4928136"/>
          </a:xfrm>
        </p:spPr>
      </p:sp>
      <p:sp>
        <p:nvSpPr>
          <p:cNvPr id="18" name="Platshållare för innehåll 17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sv-SE" dirty="0"/>
              <a:t>Grovplan för Utveckling under drift fram till december 2020</a:t>
            </a:r>
            <a:r>
              <a:rPr lang="sv-SE" dirty="0" smtClean="0"/>
              <a:t>. Detaljbeskrivningar påbörjas vecka </a:t>
            </a:r>
            <a:r>
              <a:rPr lang="sv-SE" dirty="0" smtClean="0"/>
              <a:t>45</a:t>
            </a:r>
            <a:endParaRPr lang="sv-SE" dirty="0"/>
          </a:p>
          <a:p>
            <a:r>
              <a:rPr lang="sv-SE" dirty="0"/>
              <a:t>Grovplan för innehåll inför releaserna på meänkieli och samiska 15 april och 15 november </a:t>
            </a:r>
            <a:r>
              <a:rPr lang="sv-SE" dirty="0" smtClean="0"/>
              <a:t>2021</a:t>
            </a:r>
          </a:p>
          <a:p>
            <a:r>
              <a:rPr lang="sv-SE" dirty="0" smtClean="0"/>
              <a:t>Kommunikation</a:t>
            </a:r>
            <a:r>
              <a:rPr lang="sv-SE" dirty="0"/>
              <a:t>: inflyttningskalaset och </a:t>
            </a:r>
            <a:r>
              <a:rPr lang="sv-SE" dirty="0"/>
              <a:t>F</a:t>
            </a:r>
            <a:r>
              <a:rPr lang="sv-SE" dirty="0" smtClean="0"/>
              <a:t>acebooksidan</a:t>
            </a:r>
            <a:endParaRPr lang="sv-SE" dirty="0"/>
          </a:p>
          <a:p>
            <a:r>
              <a:rPr lang="sv-SE" dirty="0"/>
              <a:t>Skiss på en språkpolicy finns</a:t>
            </a:r>
          </a:p>
          <a:p>
            <a:r>
              <a:rPr lang="sv-SE" dirty="0"/>
              <a:t>Efterlysning av berättelser på meänkieli och samiska kommer att gå ut efter Läslovet. </a:t>
            </a:r>
            <a:r>
              <a:rPr lang="sv-SE" dirty="0" smtClean="0"/>
              <a:t>Mål: att ha </a:t>
            </a:r>
            <a:r>
              <a:rPr lang="sv-SE" dirty="0"/>
              <a:t>innehåll klart vid nästa </a:t>
            </a:r>
            <a:r>
              <a:rPr lang="sv-SE" dirty="0" smtClean="0"/>
              <a:t>release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17088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Delprojekt IT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sz="1400" dirty="0" smtClean="0"/>
              <a:t>Release 1 oktober. Framflyttad </a:t>
            </a:r>
            <a:r>
              <a:rPr lang="sv-SE" sz="1400" dirty="0"/>
              <a:t>releasen 23/9 </a:t>
            </a:r>
            <a:r>
              <a:rPr lang="sv-SE" sz="1400" dirty="0" smtClean="0"/>
              <a:t>2020 en vecka. Vi har fått skjuta på viss funktionalitet. Exempel: genrer på boktips, dikter, teckningar och </a:t>
            </a:r>
            <a:r>
              <a:rPr lang="sv-SE" sz="1400" dirty="0" smtClean="0"/>
              <a:t>berättelser</a:t>
            </a:r>
            <a:endParaRPr lang="sv-SE" sz="1400" dirty="0" smtClean="0"/>
          </a:p>
          <a:p>
            <a:r>
              <a:rPr lang="sv-SE" sz="1400" dirty="0"/>
              <a:t>K</a:t>
            </a:r>
            <a:r>
              <a:rPr lang="sv-SE" sz="1400" dirty="0" smtClean="0"/>
              <a:t>onsult som ska ersätta delprojektledare IT kommer från Sogeti.  Behjälpliga med kravställning till </a:t>
            </a:r>
            <a:r>
              <a:rPr lang="sv-SE" sz="1400" dirty="0" err="1" smtClean="0"/>
              <a:t>Brightnest</a:t>
            </a:r>
            <a:r>
              <a:rPr lang="sv-SE" sz="1400" dirty="0" smtClean="0"/>
              <a:t>. Till och med 31 dec. </a:t>
            </a:r>
            <a:r>
              <a:rPr lang="sv-SE" sz="1400" dirty="0" smtClean="0"/>
              <a:t>2021</a:t>
            </a:r>
            <a:endParaRPr lang="sv-SE" sz="1400" dirty="0" smtClean="0"/>
          </a:p>
          <a:p>
            <a:r>
              <a:rPr lang="sv-SE" sz="1400" dirty="0" smtClean="0"/>
              <a:t>Sogeti tillsammans med DPI och Redaktionen för att specificera </a:t>
            </a:r>
            <a:r>
              <a:rPr lang="sv-SE" sz="1400" dirty="0" err="1" smtClean="0"/>
              <a:t>grovplanernas</a:t>
            </a:r>
            <a:r>
              <a:rPr lang="sv-SE" sz="1400" dirty="0" smtClean="0"/>
              <a:t> innehåll</a:t>
            </a:r>
            <a:r>
              <a:rPr lang="sv-SE" sz="1400" dirty="0" smtClean="0"/>
              <a:t>.</a:t>
            </a:r>
            <a:endParaRPr lang="sv-SE" sz="1400" dirty="0" smtClean="0"/>
          </a:p>
          <a:p>
            <a:r>
              <a:rPr lang="sv-SE" sz="1400" dirty="0" smtClean="0"/>
              <a:t>Upprätta och hålla ordning på beställningarna. Delta på avstämningsmöten varje </a:t>
            </a:r>
            <a:r>
              <a:rPr lang="sv-SE" sz="1400" dirty="0" smtClean="0"/>
              <a:t>torsdag</a:t>
            </a:r>
            <a:endParaRPr lang="sv-SE" sz="1400" dirty="0" smtClean="0"/>
          </a:p>
          <a:p>
            <a:r>
              <a:rPr lang="sv-SE" sz="1400" dirty="0" smtClean="0"/>
              <a:t>Första arbetsmöte 27 oktober. Arbeta med Bok- och </a:t>
            </a:r>
            <a:r>
              <a:rPr lang="sv-SE" sz="1400" dirty="0" smtClean="0"/>
              <a:t>tidningslotteriet</a:t>
            </a:r>
            <a:endParaRPr lang="sv-SE" sz="1400" dirty="0" smtClean="0"/>
          </a:p>
          <a:p>
            <a:endParaRPr lang="sv-SE" sz="1400" dirty="0" smtClean="0"/>
          </a:p>
        </p:txBody>
      </p:sp>
    </p:spTree>
    <p:extLst>
      <p:ext uri="{BB962C8B-B14F-4D97-AF65-F5344CB8AC3E}">
        <p14:creationId xmlns:p14="http://schemas.microsoft.com/office/powerpoint/2010/main" val="13063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Delprojekt organisation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Mycket har stått på vänt </a:t>
            </a:r>
            <a:r>
              <a:rPr lang="sv-SE" dirty="0" err="1" smtClean="0"/>
              <a:t>pga</a:t>
            </a:r>
            <a:r>
              <a:rPr lang="sv-SE" dirty="0" smtClean="0"/>
              <a:t> anställningsstoppet angående: Arbete med rekrytering för 2021</a:t>
            </a:r>
          </a:p>
          <a:p>
            <a:r>
              <a:rPr lang="sv-SE" dirty="0" smtClean="0"/>
              <a:t>Byte till FO Webb</a:t>
            </a:r>
          </a:p>
          <a:p>
            <a:r>
              <a:rPr lang="sv-SE" dirty="0" smtClean="0"/>
              <a:t>Utredning angående webbavtal för Polarbibblo.se</a:t>
            </a:r>
          </a:p>
          <a:p>
            <a:r>
              <a:rPr lang="sv-SE" dirty="0" smtClean="0"/>
              <a:t>Utreder/utrett säkerhet</a:t>
            </a:r>
          </a:p>
          <a:p>
            <a:r>
              <a:rPr lang="sv-SE" dirty="0" smtClean="0"/>
              <a:t>Tillgänglighetsredogörelse framtagen</a:t>
            </a:r>
          </a:p>
          <a:p>
            <a:r>
              <a:rPr lang="sv-SE" dirty="0" smtClean="0"/>
              <a:t>Ny plan för organisationen i centrumet måste tas </a:t>
            </a:r>
            <a:r>
              <a:rPr lang="sv-SE" dirty="0" smtClean="0"/>
              <a:t>fram</a:t>
            </a:r>
            <a:endParaRPr lang="sv-SE" dirty="0" smtClean="0"/>
          </a:p>
          <a:p>
            <a:r>
              <a:rPr lang="sv-SE" dirty="0" smtClean="0"/>
              <a:t>Projektet kan komma att dra ut på </a:t>
            </a:r>
            <a:r>
              <a:rPr lang="sv-SE" dirty="0" smtClean="0"/>
              <a:t>tiden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50767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Release Polarbibblo.se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Framflyttad release </a:t>
            </a:r>
            <a:r>
              <a:rPr lang="sv-SE" dirty="0"/>
              <a:t>23/9 2020 en vecka</a:t>
            </a:r>
            <a:r>
              <a:rPr lang="sv-SE" dirty="0" smtClean="0"/>
              <a:t>. Driftsatta </a:t>
            </a:r>
            <a:r>
              <a:rPr lang="sv-SE" b="1" dirty="0" smtClean="0"/>
              <a:t>1 </a:t>
            </a:r>
            <a:r>
              <a:rPr lang="sv-SE" b="1" dirty="0" smtClean="0"/>
              <a:t>oktober</a:t>
            </a:r>
            <a:endParaRPr lang="sv-SE" b="1" dirty="0" smtClean="0"/>
          </a:p>
          <a:p>
            <a:r>
              <a:rPr lang="sv-SE" dirty="0" smtClean="0"/>
              <a:t>Vi </a:t>
            </a:r>
            <a:r>
              <a:rPr lang="sv-SE" dirty="0"/>
              <a:t>har fått skjuta på viss funktionalitet. </a:t>
            </a:r>
            <a:r>
              <a:rPr lang="sv-SE" dirty="0" smtClean="0"/>
              <a:t>Exempel</a:t>
            </a:r>
            <a:r>
              <a:rPr lang="sv-SE" dirty="0"/>
              <a:t>: genrer på boktips, dikter, teckningar och </a:t>
            </a:r>
            <a:r>
              <a:rPr lang="sv-SE" dirty="0" smtClean="0"/>
              <a:t>berättelser </a:t>
            </a:r>
            <a:endParaRPr lang="sv-SE" dirty="0" smtClean="0"/>
          </a:p>
          <a:p>
            <a:r>
              <a:rPr lang="sv-SE" b="1" dirty="0" smtClean="0"/>
              <a:t>Redaktörsgränssnittet</a:t>
            </a:r>
            <a:r>
              <a:rPr lang="sv-SE" dirty="0" smtClean="0"/>
              <a:t> måste prioriteras liksom funktionaliteten för Bok- och tidningslotteriet</a:t>
            </a:r>
          </a:p>
          <a:p>
            <a:r>
              <a:rPr lang="sv-SE" dirty="0" smtClean="0"/>
              <a:t>Releaser: </a:t>
            </a:r>
            <a:r>
              <a:rPr lang="sv-SE" dirty="0" err="1" smtClean="0"/>
              <a:t>Quiz</a:t>
            </a:r>
            <a:r>
              <a:rPr lang="sv-SE" dirty="0" smtClean="0"/>
              <a:t>, Bildsagor, omröstning (tom 31 dec.)</a:t>
            </a:r>
            <a:endParaRPr lang="sv-SE" dirty="0"/>
          </a:p>
          <a:p>
            <a:pPr lvl="0"/>
            <a:r>
              <a:rPr lang="sv-SE" b="1" dirty="0" smtClean="0"/>
              <a:t>Statistikverktyg</a:t>
            </a:r>
            <a:r>
              <a:rPr lang="sv-SE" dirty="0" smtClean="0"/>
              <a:t> och </a:t>
            </a:r>
            <a:r>
              <a:rPr lang="sv-SE" b="1" dirty="0" smtClean="0"/>
              <a:t>Sök</a:t>
            </a:r>
            <a:r>
              <a:rPr lang="sv-SE" dirty="0" smtClean="0"/>
              <a:t> är komplexa funktioner som vi skjutit fram till nästa </a:t>
            </a:r>
            <a:r>
              <a:rPr lang="sv-SE" dirty="0" smtClean="0"/>
              <a:t>release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4883642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Assembly>Microsoft.Office.Policy, Version=14.0.0.0, Culture=neutral, PublicKeyToken=71e9bce111e9429c</Assembly>
    <Class>Microsoft.Office.RecordsManagement.Internal.UpdateExpireDate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>Justerad minnesanteckning</VersionComment>
    <NLLModifiedBy xmlns="http://schemas.microsoft.com/sharepoint/v3">Regine Nordström</NLLModifiedBy>
    <NLLDocumentIDValue xmlns="http://schemas.microsoft.com/sharepoint/v3">PITMT205-1424847462-490</NLLDocumentIDValue>
    <NLLInformationclass xmlns="http://schemas.microsoft.com/sharepoint/v3">Publik</NLLInformationclass>
    <AnsvarigQuickpart xmlns="http://schemas.microsoft.com/sharepoint/v3">Regine Nordström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Regionbibliotek Norrbotten</TermName>
          <TermId xmlns="http://schemas.microsoft.com/office/infopath/2007/PartnerControls">24073eab-1140-485e-aa7b-ac33233302dd</TermId>
        </TermInfo>
      </Terms>
    </NLLStakeholderTaxHTField0>
    <NLLInformationCollectionTaxHTField0 xmlns="http://schemas.microsoft.com/sharepoint/v3">
      <Terms xmlns="http://schemas.microsoft.com/office/infopath/2007/PartnerControls"/>
    </NLLInformationCollectionTaxHTField0>
    <NLLThinningTime xmlns="http://schemas.microsoft.com/sharepoint/v3" xsi:nil="true"/>
    <NLLPublishDateQuickpart xmlns="http://schemas.microsoft.com/sharepoint/v3">2020-11-17</NLLPublishDateQuickpart>
    <NLLPublishingstatus xmlns="http://schemas.microsoft.com/sharepoint/v3">Publicerad</NLLPublishingstatus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Utredning av Polarbibblo.se</TermName>
          <TermId xmlns="http://schemas.microsoft.com/office/infopath/2007/PartnerControls">87c608d5-dc3c-4ad2-bfb2-86f59404d2ff</TermId>
        </TermInfo>
      </Terms>
    </NLLProducerPlaceTaxHTField0>
    <NLLEstablishedByQuickpart xmlns="http://schemas.microsoft.com/sharepoint/v3">Regine Nordström</NLLEstablishedByQuickpart>
    <NLLPublishDate xmlns="http://schemas.microsoft.com/sharepoint/v3">2020-11-16T23:00:00+00:00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Minnesanteckning</TermName>
          <TermId xmlns="http://schemas.microsoft.com/office/infopath/2007/PartnerControls">408eba2e-2b23-41c8-a11d-87d10e7616d4</TermId>
        </TermInfo>
      </Terms>
    </NLLDocumentTypeTaxHTField0>
    <prdProcessTaxHTField0 xmlns="http://schemas.microsoft.com/sharepoint/v3">
      <Terms xmlns="http://schemas.microsoft.com/office/infopath/2007/PartnerControls"/>
    </prdProcessTaxHTField0>
    <NLLVersion xmlns="http://schemas.microsoft.com/sharepoint/v3">1.0</NLLVersion>
    <NLLEstablishedBy xmlns="http://schemas.microsoft.com/sharepoint/v3">
      <UserInfo>
        <DisplayName>Regine Nordström</DisplayName>
        <AccountId>63</AccountId>
        <AccountType/>
      </UserInfo>
    </NLLEstablishedBy>
    <NLLLockWorkflows xmlns="http://schemas.microsoft.com/sharepoint/v3">false</NLLLockWorkflows>
    <NLLMeetingTypeTaxHTField0 xmlns="http://schemas.microsoft.com/sharepoint/v3">
      <Terms xmlns="http://schemas.microsoft.com/office/infopath/2007/PartnerControls"/>
    </NLLMeetingTypeTaxHTField0>
    <NLLMeetingDate xmlns="http://schemas.microsoft.com/sharepoint/v3">2020-10-22T22:00:00+00:00</NLLMeetingDate>
    <TaxKeywordTaxHTField xmlns="bfe5ee2f-6261-4ef7-9094-605fbf1c60c0">
      <Terms xmlns="http://schemas.microsoft.com/office/infopath/2007/PartnerControls">
        <TermInfo xmlns="http://schemas.microsoft.com/office/infopath/2007/PartnerControls">
          <TermName xmlns="http://schemas.microsoft.com/office/infopath/2007/PartnerControls">centrum</TermName>
          <TermId xmlns="http://schemas.microsoft.com/office/infopath/2007/PartnerControls">2e83b57f-e952-4b61-b726-9ebe42455d78</TermId>
        </TermInfo>
        <TermInfo xmlns="http://schemas.microsoft.com/office/infopath/2007/PartnerControls">
          <TermName xmlns="http://schemas.microsoft.com/office/infopath/2007/PartnerControls">projekt</TermName>
          <TermId xmlns="http://schemas.microsoft.com/office/infopath/2007/PartnerControls">690cd430-95b9-4a3c-bf0f-f4f3aa3c763a</TermId>
        </TermInfo>
        <TermInfo xmlns="http://schemas.microsoft.com/office/infopath/2007/PartnerControls">
          <TermName xmlns="http://schemas.microsoft.com/office/infopath/2007/PartnerControls">Styrgrupp</TermName>
          <TermId xmlns="http://schemas.microsoft.com/office/infopath/2007/PartnerControls">def03c7a-4fe7-4607-be6e-f6740664d295</TermId>
        </TermInfo>
        <TermInfo xmlns="http://schemas.microsoft.com/office/infopath/2007/PartnerControls">
          <TermName xmlns="http://schemas.microsoft.com/office/infopath/2007/PartnerControls">Polarbibblo</TermName>
          <TermId xmlns="http://schemas.microsoft.com/office/infopath/2007/PartnerControls">4fb02f2b-471b-4aec-ade9-075a5efdeb35</TermId>
        </TermInfo>
      </Terms>
    </TaxKeywordTaxHTField>
    <_dlc_DocId xmlns="bfe5ee2f-6261-4ef7-9094-605fbf1c60c0">PITMT205-1424847462-490</_dlc_DocId>
    <_dlc_DocIdUrl xmlns="bfe5ee2f-6261-4ef7-9094-605fbf1c60c0">
      <Url>http://spportal.extvis.local/process/projekt/_layouts/15/DocIdRedir.aspx?ID=PITMT205-1424847462-490</Url>
      <Description>PITMT205-1424847462-490</Description>
    </_dlc_DocIdUrl>
    <_dlc_DocIdPersistId xmlns="bfe5ee2f-6261-4ef7-9094-605fbf1c60c0">true</_dlc_DocIdPersistId>
    <_dlc_ExpireDateSaved xmlns="http://schemas.microsoft.com/sharepoint/v3" xsi:nil="true"/>
    <_dlc_ExpireDate xmlns="http://schemas.microsoft.com/sharepoint/v3" xsi:nil="true"/>
    <VISResponsible xmlns="af834ee9-b00b-4978-96cf-ee7e39717281">
      <UserInfo>
        <DisplayName>Regine Nordström</DisplayName>
        <AccountId>63</AccountId>
        <AccountType/>
      </UserInfo>
    </VISResponsible>
    <VIS_DocumentId xmlns="af834ee9-b00b-4978-96cf-ee7e39717281">
      <Url>https://samarbeta.nll.se/projekt/utredningavpolarbibblose/_layouts/15/DocIdRedir.aspx?ID=PITMT205-1424847462-490</Url>
      <Description>PITMT205-1424847462-490</Description>
    </VIS_DocumentId>
    <DocumentStatus xmlns="af834ee9-b00b-4978-96cf-ee7e39717281">
      <Url>https://samarbeta.nll.se/projekt/utredningavpolarbibblose/_layouts/15/wrkstat.aspx?List=73f53190-ed45-4948-a3ec-1e903501d1d9&amp;WorkflowInstanceName=f2ecd29d-72b8-4224-a619-a6fb24f6225d</Url>
      <Description>Publicerad</Description>
    </DocumentStatus>
    <_dlc_Exempt xmlns="http://schemas.microsoft.com/sharepoint/v3">false</_dlc_Exempt>
  </documentManagement>
</p:properties>
</file>

<file path=customXml/item4.xml><?xml version="1.0" encoding="utf-8"?>
<?mso-contentType ?>
<p:Policy xmlns:p="office.server.policy" id="" local="true">
  <p:Name>Redovisande</p:Name>
  <p:Description/>
  <p:Statement/>
  <p:PolicyItems>
    <p:PolicyItem featureId="Microsoft.Office.RecordsManagement.PolicyFeatures.Expiration" staticId="0x010100D7963E0E5B7A40E5AEA07389401D709F0045878216D3F54EE2826859E7F8F5B4BC|-297041635" UniqueId="d61c8da9-d9d0-489d-9f44-067897a14229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f1997167-f199-4753-9563-ba1b068f6462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Kallelse" ma:contentTypeID="0x010100D7963E0E5B7A40E5AEA07389401D709F0045878216D3F54EE2826859E7F8F5B4BC02020061EA676889B57C4FA57581F5FFCF0AFB" ma:contentTypeVersion="29" ma:contentTypeDescription="Kallelse" ma:contentTypeScope="" ma:versionID="090bbddce0ba489ef808a5b64b97f19a">
  <xsd:schema xmlns:xsd="http://www.w3.org/2001/XMLSchema" xmlns:xs="http://www.w3.org/2001/XMLSchema" xmlns:p="http://schemas.microsoft.com/office/2006/metadata/properties" xmlns:ns1="http://schemas.microsoft.com/sharepoint/v3" xmlns:ns2="bfe5ee2f-6261-4ef7-9094-605fbf1c60c0" xmlns:ns3="af834ee9-b00b-4978-96cf-ee7e39717281" targetNamespace="http://schemas.microsoft.com/office/2006/metadata/properties" ma:root="true" ma:fieldsID="5c2fb2f54c082d0b470ff8187cd19f72" ns1:_="" ns2:_="" ns3:_="">
    <xsd:import namespace="http://schemas.microsoft.com/sharepoint/v3"/>
    <xsd:import namespace="bfe5ee2f-6261-4ef7-9094-605fbf1c60c0"/>
    <xsd:import namespace="af834ee9-b00b-4978-96cf-ee7e397172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NLLMeetingTypeTaxHTField0" minOccurs="0"/>
                <xsd:element ref="ns1:NLLMeetingDate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MeetingTypeTaxHTField0" ma:index="25" nillable="true" ma:taxonomy="true" ma:internalName="NLLMeetingTypeTaxHTField0" ma:taxonomyFieldName="NLLMeetingType" ma:displayName="Mötestyp" ma:fieldId="{d1bc31a6-b655-4913-a964-4b566e6d575c}" ma:sspId="39d54842-4abd-4019-b0bf-19e71d696155" ma:termSetId="6393349d-d820-475e-8210-0aa68d88a29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MeetingDate" ma:index="26" nillable="true" ma:displayName="Mötesdatum" ma:format="DateOnly" ma:internalName="NLLMeetingDate">
      <xsd:simpleType>
        <xsd:restriction base="dms:DateTime"/>
      </xsd:simpleType>
    </xsd:element>
    <xsd:element name="_dlc_Exempt" ma:index="27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8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9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30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31" nillable="true" ma:displayName="Version" ma:internalName="NLLVersion" ma:readOnly="false">
      <xsd:simpleType>
        <xsd:restriction base="dms:Text"/>
      </xsd:simpleType>
    </xsd:element>
    <xsd:element name="NLLModifiedBy" ma:index="32" nillable="true" ma:displayName="Upprättad av" ma:hidden="true" ma:internalName="NLLModifiedBy">
      <xsd:simpleType>
        <xsd:restriction base="dms:Text"/>
      </xsd:simpleType>
    </xsd:element>
    <xsd:element name="NLLDocumentIDValue" ma:index="33" nillable="true" ma:displayName="Dokument-Id Värde" ma:hidden="true" ma:internalName="NLLDocumentIDValue">
      <xsd:simpleType>
        <xsd:restriction base="dms:Text"/>
      </xsd:simpleType>
    </xsd:element>
    <xsd:element name="NLLPublishingstatus" ma:index="34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5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7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8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40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41" ma:displayName="Upprättad av" ma:list="UserInfo" ma:internalName="NLLEstablishedBy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42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3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4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5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6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5ee2f-6261-4ef7-9094-605fbf1c60c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34ee9-b00b-4978-96cf-ee7e39717281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3B5B16-F438-4F26-9948-31FABE10137C}"/>
</file>

<file path=customXml/itemProps2.xml><?xml version="1.0" encoding="utf-8"?>
<ds:datastoreItem xmlns:ds="http://schemas.openxmlformats.org/officeDocument/2006/customXml" ds:itemID="{9118A78D-DF42-4F5E-B932-6D3AF1FF6E6B}"/>
</file>

<file path=customXml/itemProps3.xml><?xml version="1.0" encoding="utf-8"?>
<ds:datastoreItem xmlns:ds="http://schemas.openxmlformats.org/officeDocument/2006/customXml" ds:itemID="{13EEB631-19F9-4FF6-B700-AC887A251A13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79717bbc-c6ed-4687-9273-b7f5e58e983f"/>
    <ds:schemaRef ds:uri="http://schemas.microsoft.com/sharepoint/v3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E0D34142-0E1F-4AC7-97E6-9766739D35F3}"/>
</file>

<file path=customXml/itemProps5.xml><?xml version="1.0" encoding="utf-8"?>
<ds:datastoreItem xmlns:ds="http://schemas.openxmlformats.org/officeDocument/2006/customXml" ds:itemID="{AA60503F-2D49-4BD1-9DFE-941457D9F5A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</TotalTime>
  <Words>594</Words>
  <Application>Microsoft Office PowerPoint</Application>
  <PresentationFormat>Bildspel på skärmen (16:9)</PresentationFormat>
  <Paragraphs>63</Paragraphs>
  <Slides>10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Region Norrbotten_vit</vt:lpstr>
      <vt:lpstr>Statusrapport 23 oktober 2020</vt:lpstr>
      <vt:lpstr>Tidplan år 2, aktiviteter</vt:lpstr>
      <vt:lpstr>Tidplan år 2, aktiviteter</vt:lpstr>
      <vt:lpstr>Projektet som helhet</vt:lpstr>
      <vt:lpstr>Protopersonas</vt:lpstr>
      <vt:lpstr>Delprojekt Innehåll</vt:lpstr>
      <vt:lpstr>Delprojekt IT</vt:lpstr>
      <vt:lpstr>Delprojekt organisation</vt:lpstr>
      <vt:lpstr>Release Polarbibblo.se</vt:lpstr>
      <vt:lpstr>Release Polarbibblo.se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Styrgruppsmöte 23 oktober 2020, statusrapport</dc:title>
  <dc:creator>Regine Nordström</dc:creator>
  <cp:keywords>Polarbibblo; centrum; projekt; Styrgrupp</cp:keywords>
  <cp:lastModifiedBy>Regine Nordström</cp:lastModifiedBy>
  <cp:revision>58</cp:revision>
  <cp:lastPrinted>2015-10-01T11:12:07Z</cp:lastPrinted>
  <dcterms:created xsi:type="dcterms:W3CDTF">2017-03-16T14:21:56Z</dcterms:created>
  <dcterms:modified xsi:type="dcterms:W3CDTF">2020-11-04T13:41:06Z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LLProducerPlace">
    <vt:lpwstr>141;#Utredning av Polarbibblo.se|87c608d5-dc3c-4ad2-bfb2-86f59404d2ff</vt:lpwstr>
  </property>
  <property fmtid="{D5CDD505-2E9C-101B-9397-08002B2CF9AE}" pid="3" name="TaxKeyword">
    <vt:lpwstr>187;#centrum|2e83b57f-e952-4b61-b726-9ebe42455d78;#128;#projekt|690cd430-95b9-4a3c-bf0f-f4f3aa3c763a;#176;#Styrgrupp|def03c7a-4fe7-4607-be6e-f6740664d295;#140;#Polarbibblo|4fb02f2b-471b-4aec-ade9-075a5efdeb35</vt:lpwstr>
  </property>
  <property fmtid="{D5CDD505-2E9C-101B-9397-08002B2CF9AE}" pid="4" name="CareActionCodeSurgical">
    <vt:lpwstr/>
  </property>
  <property fmtid="{D5CDD505-2E9C-101B-9397-08002B2CF9AE}" pid="5" name="NLLInformationCollection">
    <vt:lpwstr/>
  </property>
  <property fmtid="{D5CDD505-2E9C-101B-9397-08002B2CF9AE}" pid="6" name="NLLStakeholder">
    <vt:lpwstr>137;#Regionbibliotek Norrbotten|24073eab-1140-485e-aa7b-ac33233302dd</vt:lpwstr>
  </property>
  <property fmtid="{D5CDD505-2E9C-101B-9397-08002B2CF9AE}" pid="7" name="PsychiatricCodeTaxHTField0">
    <vt:lpwstr/>
  </property>
  <property fmtid="{D5CDD505-2E9C-101B-9397-08002B2CF9AE}" pid="8" name="TLVCodeDiagnosisTaxHTField0">
    <vt:lpwstr/>
  </property>
  <property fmtid="{D5CDD505-2E9C-101B-9397-08002B2CF9AE}" pid="9" name="ContentTypeId">
    <vt:lpwstr>0x010100D7963E0E5B7A40E5AEA07389401D709F0045878216D3F54EE2826859E7F8F5B4BC02020061EA676889B57C4FA57581F5FFCF0AFB</vt:lpwstr>
  </property>
  <property fmtid="{D5CDD505-2E9C-101B-9397-08002B2CF9AE}" pid="10" name="SpecialtyTaxHTField0">
    <vt:lpwstr/>
  </property>
  <property fmtid="{D5CDD505-2E9C-101B-9397-08002B2CF9AE}" pid="11" name="NLLMeetingType">
    <vt:lpwstr/>
  </property>
  <property fmtid="{D5CDD505-2E9C-101B-9397-08002B2CF9AE}" pid="12" name="CareActionCodeNonSurgical">
    <vt:lpwstr/>
  </property>
  <property fmtid="{D5CDD505-2E9C-101B-9397-08002B2CF9AE}" pid="13" name="CompulsoryActionTaxHTField0">
    <vt:lpwstr/>
  </property>
  <property fmtid="{D5CDD505-2E9C-101B-9397-08002B2CF9AE}" pid="14" name="NLLMtptCode">
    <vt:lpwstr/>
  </property>
  <property fmtid="{D5CDD505-2E9C-101B-9397-08002B2CF9AE}" pid="15" name="Specialty">
    <vt:lpwstr/>
  </property>
  <property fmtid="{D5CDD505-2E9C-101B-9397-08002B2CF9AE}" pid="16" name="ICD10Code">
    <vt:lpwstr/>
  </property>
  <property fmtid="{D5CDD505-2E9C-101B-9397-08002B2CF9AE}" pid="17" name="AnalysisNameTaxHTField0">
    <vt:lpwstr/>
  </property>
  <property fmtid="{D5CDD505-2E9C-101B-9397-08002B2CF9AE}" pid="18" name="NLLMeetingTypeTaxHTField0">
    <vt:lpwstr/>
  </property>
  <property fmtid="{D5CDD505-2E9C-101B-9397-08002B2CF9AE}" pid="19" name="CareActionCodeSurgicalTaxHTField0">
    <vt:lpwstr/>
  </property>
  <property fmtid="{D5CDD505-2E9C-101B-9397-08002B2CF9AE}" pid="20" name="PharmaceuticalCodeTaxHTField0">
    <vt:lpwstr/>
  </property>
  <property fmtid="{D5CDD505-2E9C-101B-9397-08002B2CF9AE}" pid="21" name="NLLDecisionLevelManagedTaxHTField0">
    <vt:lpwstr/>
  </property>
  <property fmtid="{D5CDD505-2E9C-101B-9397-08002B2CF9AE}" pid="22" name="NLLDecisionLevelManaged">
    <vt:lpwstr/>
  </property>
  <property fmtid="{D5CDD505-2E9C-101B-9397-08002B2CF9AE}" pid="23" name="ICD10CodeTaxHTField0">
    <vt:lpwstr/>
  </property>
  <property fmtid="{D5CDD505-2E9C-101B-9397-08002B2CF9AE}" pid="24" name="CompulsoryAction">
    <vt:lpwstr/>
  </property>
  <property fmtid="{D5CDD505-2E9C-101B-9397-08002B2CF9AE}" pid="25" name="RadiologicalCode">
    <vt:lpwstr/>
  </property>
  <property fmtid="{D5CDD505-2E9C-101B-9397-08002B2CF9AE}" pid="26" name="TLVCodeAction">
    <vt:lpwstr/>
  </property>
  <property fmtid="{D5CDD505-2E9C-101B-9397-08002B2CF9AE}" pid="27" name="prdProcess">
    <vt:lpwstr/>
  </property>
  <property fmtid="{D5CDD505-2E9C-101B-9397-08002B2CF9AE}" pid="28" name="References">
    <vt:lpwstr/>
  </property>
  <property fmtid="{D5CDD505-2E9C-101B-9397-08002B2CF9AE}" pid="29" name="TLVCodeDiagnosis">
    <vt:lpwstr/>
  </property>
  <property fmtid="{D5CDD505-2E9C-101B-9397-08002B2CF9AE}" pid="30" name="PharmaceuticalCode">
    <vt:lpwstr/>
  </property>
  <property fmtid="{D5CDD505-2E9C-101B-9397-08002B2CF9AE}" pid="31" name="ReferencesTaxHTField0">
    <vt:lpwstr/>
  </property>
  <property fmtid="{D5CDD505-2E9C-101B-9397-08002B2CF9AE}" pid="32" name="TLVCodeActionTaxHTField0">
    <vt:lpwstr/>
  </property>
  <property fmtid="{D5CDD505-2E9C-101B-9397-08002B2CF9AE}" pid="33" name="NLLProjectTypeTaxHTField0">
    <vt:lpwstr/>
  </property>
  <property fmtid="{D5CDD505-2E9C-101B-9397-08002B2CF9AE}" pid="34" name="PsychiatricCode">
    <vt:lpwstr/>
  </property>
  <property fmtid="{D5CDD505-2E9C-101B-9397-08002B2CF9AE}" pid="35" name="RadiologicalCodeTaxHTField0">
    <vt:lpwstr/>
  </property>
  <property fmtid="{D5CDD505-2E9C-101B-9397-08002B2CF9AE}" pid="36" name="NLLDocumentType">
    <vt:lpwstr>87;#Minnesanteckning|408eba2e-2b23-41c8-a11d-87d10e7616d4</vt:lpwstr>
  </property>
  <property fmtid="{D5CDD505-2E9C-101B-9397-08002B2CF9AE}" pid="37" name="NLLProjectType">
    <vt:lpwstr/>
  </property>
  <property fmtid="{D5CDD505-2E9C-101B-9397-08002B2CF9AE}" pid="38" name="AnalysisName">
    <vt:lpwstr/>
  </property>
  <property fmtid="{D5CDD505-2E9C-101B-9397-08002B2CF9AE}" pid="39" name="NLLMtptCodeTaxHTField0">
    <vt:lpwstr/>
  </property>
  <property fmtid="{D5CDD505-2E9C-101B-9397-08002B2CF9AE}" pid="40" name="CareActionCodeNonSurgicalTaxHTField0">
    <vt:lpwstr/>
  </property>
  <property fmtid="{D5CDD505-2E9C-101B-9397-08002B2CF9AE}" pid="41" name="NLLApprovedByQuickPart">
    <vt:lpwstr/>
  </property>
  <property fmtid="{D5CDD505-2E9C-101B-9397-08002B2CF9AE}" pid="42" name="NLLProjectDescription">
    <vt:lpwstr/>
  </property>
  <property fmtid="{D5CDD505-2E9C-101B-9397-08002B2CF9AE}" pid="43" name="NPUCode">
    <vt:lpwstr/>
  </property>
  <property fmtid="{D5CDD505-2E9C-101B-9397-08002B2CF9AE}" pid="44" name="NLLClosureDate">
    <vt:lpwstr/>
  </property>
  <property fmtid="{D5CDD505-2E9C-101B-9397-08002B2CF9AE}" pid="45" name="NLLProducerplaceID">
    <vt:lpwstr/>
  </property>
  <property fmtid="{D5CDD505-2E9C-101B-9397-08002B2CF9AE}" pid="46" name="NLLPublishedTemplate">
    <vt:lpwstr/>
  </property>
  <property fmtid="{D5CDD505-2E9C-101B-9397-08002B2CF9AE}" pid="47" name="NLLWFComment">
    <vt:lpwstr/>
  </property>
  <property fmtid="{D5CDD505-2E9C-101B-9397-08002B2CF9AE}" pid="48" name="NLLPTCName">
    <vt:lpwstr/>
  </property>
  <property fmtid="{D5CDD505-2E9C-101B-9397-08002B2CF9AE}" pid="49" name="NLLProjectName">
    <vt:lpwstr/>
  </property>
  <property fmtid="{D5CDD505-2E9C-101B-9397-08002B2CF9AE}" pid="50" name="TaxCatchAll">
    <vt:lpwstr>128;#projekt;#176;#Styrgrupp;#141;#Utredning av Polarbibblo.se|87c608d5-dc3c-4ad2-bfb2-86f59404d2ff;#140;#Polarbibblo;#87;#Minnesanteckning|408eba2e-2b23-41c8-a11d-87d10e7616d4;#137;#Regionbibliotek Norrbotten|24073eab-1140-485e-aa7b-ac33233302dd;#187;#centrum</vt:lpwstr>
  </property>
  <property fmtid="{D5CDD505-2E9C-101B-9397-08002B2CF9AE}" pid="51" name="NLLProjectUrl">
    <vt:lpwstr/>
  </property>
  <property fmtid="{D5CDD505-2E9C-101B-9397-08002B2CF9AE}" pid="52" name="NLLProjectStatus">
    <vt:lpwstr/>
  </property>
  <property fmtid="{D5CDD505-2E9C-101B-9397-08002B2CF9AE}" pid="53" name="NLLSteeringGroup">
    <vt:lpwstr/>
  </property>
  <property fmtid="{D5CDD505-2E9C-101B-9397-08002B2CF9AE}" pid="54" name="NLLTemplateStatus">
    <vt:lpwstr/>
  </property>
  <property fmtid="{D5CDD505-2E9C-101B-9397-08002B2CF9AE}" pid="55" name="NLLProjectLeader">
    <vt:lpwstr/>
  </property>
  <property fmtid="{D5CDD505-2E9C-101B-9397-08002B2CF9AE}" pid="57" name="NLLDefaultTemplate">
    <vt:lpwstr/>
  </property>
  <property fmtid="{D5CDD505-2E9C-101B-9397-08002B2CF9AE}" pid="58" name="NLLProjectVisitor">
    <vt:lpwstr/>
  </property>
  <property fmtid="{D5CDD505-2E9C-101B-9397-08002B2CF9AE}" pid="59" name="NLLApprovedBy">
    <vt:lpwstr/>
  </property>
  <property fmtid="{D5CDD505-2E9C-101B-9397-08002B2CF9AE}" pid="60" name="NLLProjectOwner">
    <vt:lpwstr/>
  </property>
  <property fmtid="{D5CDD505-2E9C-101B-9397-08002B2CF9AE}" pid="61" name="NPUCodeTaxHTField0">
    <vt:lpwstr/>
  </property>
  <property fmtid="{D5CDD505-2E9C-101B-9397-08002B2CF9AE}" pid="62" name="NLLTemplateFolderDescription">
    <vt:lpwstr/>
  </property>
  <property fmtid="{D5CDD505-2E9C-101B-9397-08002B2CF9AE}" pid="63" name="NLLProjectOrderStatus">
    <vt:lpwstr/>
  </property>
  <property fmtid="{D5CDD505-2E9C-101B-9397-08002B2CF9AE}" pid="64" name="NLLReferenceGroup">
    <vt:lpwstr/>
  </property>
  <property fmtid="{D5CDD505-2E9C-101B-9397-08002B2CF9AE}" pid="65" name="NLLInitiationDate">
    <vt:lpwstr/>
  </property>
  <property fmtid="{D5CDD505-2E9C-101B-9397-08002B2CF9AE}" pid="67" name="NLLProjectNr">
    <vt:lpwstr/>
  </property>
  <property fmtid="{D5CDD505-2E9C-101B-9397-08002B2CF9AE}" pid="68" name="NLLWindingUpDate">
    <vt:lpwstr/>
  </property>
  <property fmtid="{D5CDD505-2E9C-101B-9397-08002B2CF9AE}" pid="69" name="NLLPTCProcessTeam">
    <vt:lpwstr/>
  </property>
  <property fmtid="{D5CDD505-2E9C-101B-9397-08002B2CF9AE}" pid="70" name="NLLImplementationDate">
    <vt:lpwstr/>
  </property>
  <property fmtid="{D5CDD505-2E9C-101B-9397-08002B2CF9AE}" pid="71" name="NLLLatestProjectTrackingDate">
    <vt:lpwstr/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_dlc_DocIdItemGuid">
    <vt:lpwstr>07831285-0c72-4725-b064-58eff3c56dd5</vt:lpwstr>
  </property>
  <property fmtid="{D5CDD505-2E9C-101B-9397-08002B2CF9AE}" pid="77" name="_CopySource">
    <vt:lpwstr/>
  </property>
  <property fmtid="{D5CDD505-2E9C-101B-9397-08002B2CF9AE}" pid="79" name="_dlc_policyId">
    <vt:lpwstr>0x010100D7963E0E5B7A40E5AEA07389401D709F0045878216D3F54EE2826859E7F8F5B4BC|-297041635</vt:lpwstr>
  </property>
  <property fmtid="{D5CDD505-2E9C-101B-9397-08002B2CF9AE}" pid="80" name="ItemRetentionFormula">
    <vt:lpwstr>&lt;formula id="Microsoft.Office.RecordsManagement.PolicyFeatures.Expiration.Formula.BuiltIn"&gt;&lt;number&gt;0&lt;/number&gt;&lt;property&gt;NLLThinningTime&lt;/property&gt;&lt;propertyid&gt;2793489f-7251-475b-a975-480031914936&lt;/propertyid&gt;&lt;period&gt;months&lt;/period&gt;&lt;/formula&gt;</vt:lpwstr>
  </property>
  <property fmtid="{D5CDD505-2E9C-101B-9397-08002B2CF9AE}" pid="82" name="Order">
    <vt:r8>71400</vt:r8>
  </property>
  <property fmtid="{D5CDD505-2E9C-101B-9397-08002B2CF9AE}" pid="83" name="xd_ProgID">
    <vt:lpwstr/>
  </property>
  <property fmtid="{D5CDD505-2E9C-101B-9397-08002B2CF9AE}" pid="84" name="_SourceUrl">
    <vt:lpwstr/>
  </property>
  <property fmtid="{D5CDD505-2E9C-101B-9397-08002B2CF9AE}" pid="85" name="_SharedFileIndex">
    <vt:lpwstr/>
  </property>
  <property fmtid="{D5CDD505-2E9C-101B-9397-08002B2CF9AE}" pid="86" name="TemplateUrl">
    <vt:lpwstr/>
  </property>
  <property fmtid="{D5CDD505-2E9C-101B-9397-08002B2CF9AE}" pid="87" name="NLLDecisionLevelGoverning">
    <vt:lpwstr/>
  </property>
  <property fmtid="{D5CDD505-2E9C-101B-9397-08002B2CF9AE}" pid="88" name="NLLFactOwner">
    <vt:lpwstr/>
  </property>
  <property fmtid="{D5CDD505-2E9C-101B-9397-08002B2CF9AE}" pid="89" name="NLLFactOwnerText">
    <vt:lpwstr/>
  </property>
  <property fmtid="{D5CDD505-2E9C-101B-9397-08002B2CF9AE}" pid="90" name="xd_Signature">
    <vt:bool>false</vt:bool>
  </property>
  <property fmtid="{D5CDD505-2E9C-101B-9397-08002B2CF9AE}" pid="91" name="NLLDecisionLevel">
    <vt:lpwstr/>
  </property>
  <property fmtid="{D5CDD505-2E9C-101B-9397-08002B2CF9AE}" pid="92" name="NLLPTCProcessLeader">
    <vt:lpwstr/>
  </property>
  <property fmtid="{D5CDD505-2E9C-101B-9397-08002B2CF9AE}" pid="94" name="NLLPTCVISEditor">
    <vt:lpwstr/>
  </property>
</Properties>
</file>